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Roboto"/>
      <p:regular r:id="rId44"/>
      <p:bold r:id="rId45"/>
      <p:italic r:id="rId46"/>
      <p:boldItalic r:id="rId47"/>
    </p:embeddedFont>
    <p:embeddedFont>
      <p:font typeface="Lora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399750B-9EA5-49AD-9E7C-2734749C97DF}">
  <a:tblStyle styleId="{B399750B-9EA5-49AD-9E7C-2734749C97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oboto-regular.fntdata"/><Relationship Id="rId43" Type="http://schemas.openxmlformats.org/officeDocument/2006/relationships/slide" Target="slides/slide37.xml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ora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Lora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ora-boldItalic.fntdata"/><Relationship Id="rId50" Type="http://schemas.openxmlformats.org/officeDocument/2006/relationships/font" Target="fonts/Lora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fdf124131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fdf124131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8764c29b2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8764c29b2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fe045601a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fe045601a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e045601a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fe045601a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fe045601a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fe045601a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fe045601a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fe045601a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fe045601a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fe045601a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fe045601a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fe045601a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fe045601a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fe045601a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fe045601a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fe045601a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87776a63cc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87776a63c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fe045601a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fe045601a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fe045601a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fe045601a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fe045601a3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fe045601a3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fe045601a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fe045601a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8764c29b2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8764c29b2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7776a63c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87776a63c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87776a63c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87776a63c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7776a63c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87776a63c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87776a63c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87776a63c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87776a63c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87776a63c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fdf124131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fdf124131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11111"/>
              </a:solidFill>
              <a:highlight>
                <a:srgbClr val="EDF2FA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highlight>
                  <a:srgbClr val="EDF2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Without it</a:t>
            </a:r>
            <a:br>
              <a:rPr lang="en" sz="1200">
                <a:solidFill>
                  <a:srgbClr val="111111"/>
                </a:solidFill>
                <a:highlight>
                  <a:srgbClr val="EDF2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" sz="1200">
                <a:solidFill>
                  <a:srgbClr val="111111"/>
                </a:solidFill>
                <a:highlight>
                  <a:srgbClr val="EDF2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200">
              <a:solidFill>
                <a:srgbClr val="111111"/>
              </a:solidFill>
              <a:highlight>
                <a:srgbClr val="EDF2FA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87776a63cc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87776a63cc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87776a63c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87776a63c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87776a63c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87776a63c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87776a63c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87776a63c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87776a63c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87776a63c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87776a63c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87776a63c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87776a63c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87776a63c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7776a63c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87776a63c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fdf124131c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fdf124131c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11111"/>
              </a:solidFill>
              <a:highlight>
                <a:srgbClr val="EDF2FA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highlight>
                  <a:srgbClr val="EDF2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With it</a:t>
            </a:r>
            <a:br>
              <a:rPr lang="en" sz="1200">
                <a:solidFill>
                  <a:srgbClr val="111111"/>
                </a:solidFill>
                <a:highlight>
                  <a:srgbClr val="EDF2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" sz="1200">
                <a:solidFill>
                  <a:srgbClr val="111111"/>
                </a:solidFill>
                <a:highlight>
                  <a:srgbClr val="EDF2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rgbClr val="111111"/>
                </a:solidFill>
                <a:highlight>
                  <a:srgbClr val="EDF2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Possibility:</a:t>
            </a:r>
            <a:br>
              <a:rPr lang="en" sz="1200">
                <a:solidFill>
                  <a:srgbClr val="111111"/>
                </a:solidFill>
                <a:highlight>
                  <a:srgbClr val="EDF2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050">
                <a:solidFill>
                  <a:schemeClr val="dk1"/>
                </a:solidFill>
                <a:highlight>
                  <a:srgbClr val="EDF2FA"/>
                </a:highlight>
                <a:latin typeface="Roboto"/>
                <a:ea typeface="Roboto"/>
                <a:cs typeface="Roboto"/>
                <a:sym typeface="Roboto"/>
              </a:rPr>
              <a:t>Advancements in AI and Computing Power made it feasible to develop systems that can handle multimodal data effectively.</a:t>
            </a:r>
            <a:endParaRPr sz="1050">
              <a:solidFill>
                <a:schemeClr val="dk1"/>
              </a:solidFill>
              <a:highlight>
                <a:srgbClr val="EDF2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solidFill>
                  <a:srgbClr val="111111"/>
                </a:solidFill>
                <a:highlight>
                  <a:srgbClr val="EDF2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rgbClr val="111111"/>
                </a:solidFill>
                <a:highlight>
                  <a:srgbClr val="EDF2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br>
              <a:rPr lang="en" sz="1200">
                <a:solidFill>
                  <a:srgbClr val="111111"/>
                </a:solidFill>
                <a:highlight>
                  <a:srgbClr val="EDF2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rgbClr val="111111"/>
                </a:solidFill>
                <a:highlight>
                  <a:srgbClr val="EDF2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Incorporating additional modalities to LLMs (Large Language Models) creates LMMs (Large Multimodal Models). Not all multimodal systems are LMMs. For example, text-to-image models like Midjourney, Stable Diffusion, and Dall-E are multimodal but don’t have a language model component</a:t>
            </a:r>
            <a:br>
              <a:rPr lang="en" sz="1200">
                <a:solidFill>
                  <a:srgbClr val="111111"/>
                </a:solidFill>
                <a:highlight>
                  <a:srgbClr val="EDF2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rgbClr val="111111"/>
                </a:solidFill>
                <a:highlight>
                  <a:srgbClr val="EDF2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endParaRPr sz="1200">
              <a:solidFill>
                <a:srgbClr val="111111"/>
              </a:solidFill>
              <a:highlight>
                <a:srgbClr val="EDF2FA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11111"/>
              </a:solidFill>
              <a:highlight>
                <a:srgbClr val="EDF2FA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fdf124131c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fdf124131c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8764c29b2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8764c29b2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EDF2FA"/>
                </a:highlight>
              </a:rPr>
              <a:t>Restrictions lied in data </a:t>
            </a:r>
            <a:r>
              <a:rPr lang="en" sz="1200">
                <a:solidFill>
                  <a:schemeClr val="dk1"/>
                </a:solidFill>
                <a:highlight>
                  <a:srgbClr val="EDF2FA"/>
                </a:highlight>
              </a:rPr>
              <a:t>modalities:</a:t>
            </a:r>
            <a:br>
              <a:rPr lang="en" sz="1200">
                <a:solidFill>
                  <a:schemeClr val="dk1"/>
                </a:solidFill>
                <a:highlight>
                  <a:srgbClr val="EDF2FA"/>
                </a:highlight>
              </a:rPr>
            </a:br>
            <a:r>
              <a:rPr lang="en" sz="1200">
                <a:solidFill>
                  <a:schemeClr val="dk1"/>
                </a:solidFill>
                <a:highlight>
                  <a:srgbClr val="EDF2FA"/>
                </a:highlight>
              </a:rPr>
              <a:t>There are other data modalities we haven’t touched on, such as graphs and 3D assets. We also haven’t touched on the formats used to represent smell and touch (haptics).</a:t>
            </a:r>
            <a:br>
              <a:rPr lang="en" sz="1200">
                <a:solidFill>
                  <a:schemeClr val="dk1"/>
                </a:solidFill>
                <a:highlight>
                  <a:srgbClr val="EDF2FA"/>
                </a:highlight>
              </a:rPr>
            </a:br>
            <a:br>
              <a:rPr lang="en" sz="1200">
                <a:solidFill>
                  <a:schemeClr val="dk1"/>
                </a:solidFill>
                <a:highlight>
                  <a:srgbClr val="EDF2FA"/>
                </a:highlight>
              </a:rPr>
            </a:br>
            <a:r>
              <a:rPr lang="en" sz="1200">
                <a:solidFill>
                  <a:schemeClr val="dk1"/>
                </a:solidFill>
                <a:highlight>
                  <a:srgbClr val="EDF2FA"/>
                </a:highlight>
              </a:rPr>
              <a:t>{</a:t>
            </a:r>
            <a:r>
              <a:rPr lang="en" sz="1200">
                <a:solidFill>
                  <a:schemeClr val="dk1"/>
                </a:solidFill>
                <a:highlight>
                  <a:srgbClr val="EDF2FA"/>
                </a:highlight>
              </a:rPr>
              <a:t>Images are versatile for representing various data types as inputs, while text excels as an output for diverse tasks.so ….</a:t>
            </a:r>
            <a:r>
              <a:rPr lang="en" sz="1200">
                <a:solidFill>
                  <a:schemeClr val="dk1"/>
                </a:solidFill>
                <a:highlight>
                  <a:srgbClr val="EDF2FA"/>
                </a:highlight>
              </a:rPr>
              <a:t>}</a:t>
            </a:r>
            <a:br>
              <a:rPr lang="en" sz="1200">
                <a:solidFill>
                  <a:schemeClr val="dk1"/>
                </a:solidFill>
                <a:highlight>
                  <a:srgbClr val="EDF2FA"/>
                </a:highlight>
              </a:rPr>
            </a:br>
            <a:endParaRPr sz="1200">
              <a:solidFill>
                <a:schemeClr val="dk1"/>
              </a:solidFill>
              <a:highlight>
                <a:srgbClr val="EDF2FA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fdf124131c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fdf124131c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solidFill>
                  <a:schemeClr val="dk1"/>
                </a:solidFill>
                <a:highlight>
                  <a:srgbClr val="EDF2FA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highlight>
                  <a:srgbClr val="EDF2FA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1200">
                <a:solidFill>
                  <a:schemeClr val="dk1"/>
                </a:solidFill>
                <a:highlight>
                  <a:srgbClr val="EDF2FA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chemeClr val="dk1"/>
              </a:solidFill>
              <a:highlight>
                <a:srgbClr val="EDF2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EDF2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EDF2FA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fdf124131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fdf124131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EDF2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1111"/>
                </a:solidFill>
                <a:highlight>
                  <a:srgbClr val="EDF2FA"/>
                </a:highlight>
                <a:latin typeface="Roboto"/>
                <a:ea typeface="Roboto"/>
                <a:cs typeface="Roboto"/>
                <a:sym typeface="Roboto"/>
              </a:rPr>
              <a:t>Multimodal tasks</a:t>
            </a:r>
            <a:endParaRPr sz="1200">
              <a:solidFill>
                <a:srgbClr val="111111"/>
              </a:solidFill>
              <a:highlight>
                <a:srgbClr val="EDF2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EDF2FA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fdf124131c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fdf124131c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EDF2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highlight>
                  <a:srgbClr val="EDF2FA"/>
                </a:highlight>
                <a:latin typeface="Roboto"/>
                <a:ea typeface="Roboto"/>
                <a:cs typeface="Roboto"/>
                <a:sym typeface="Roboto"/>
              </a:rPr>
              <a:t>Multimodal tasks</a:t>
            </a:r>
            <a:endParaRPr sz="1200">
              <a:solidFill>
                <a:srgbClr val="111111"/>
              </a:solidFill>
              <a:highlight>
                <a:srgbClr val="EDF2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EDF2FA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14.png"/><Relationship Id="rId6" Type="http://schemas.openxmlformats.org/officeDocument/2006/relationships/image" Target="../media/image23.png"/><Relationship Id="rId7" Type="http://schemas.openxmlformats.org/officeDocument/2006/relationships/hyperlink" Target="https://imagebind.metademolab.com/dem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huyenchip.com/2023/10/10/multimodal.html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Multimodality and Large Multimodal Models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057500" y="3254575"/>
            <a:ext cx="70290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</a:t>
            </a:r>
            <a:r>
              <a:rPr lang="en" sz="2000"/>
              <a:t>y David Chen, Ren Zhou, Hannah Zhou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/>
        </p:nvSpPr>
        <p:spPr>
          <a:xfrm>
            <a:off x="1219200" y="1255175"/>
            <a:ext cx="6705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Part II: Technical Details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2264700" y="3073825"/>
            <a:ext cx="461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David Chen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CLIP: Contrastive Language-Image Pre-training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Key idea: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text and images into a shared embedding space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Training: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Contrastive learning (12x training efficiency than language model objective)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Use cases: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45" y="3787550"/>
            <a:ext cx="2200475" cy="69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2775" y="3630388"/>
            <a:ext cx="1802175" cy="10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8000" y="3511925"/>
            <a:ext cx="2091250" cy="11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242325" y="4617175"/>
            <a:ext cx="311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Rerank generated images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3445013" y="4617175"/>
            <a:ext cx="175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Image encoder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6654763" y="4617175"/>
            <a:ext cx="175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Image encoder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Architecture of CLIP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964" y="1152475"/>
            <a:ext cx="555808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Contrastive learning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775" y="1152475"/>
            <a:ext cx="6082450" cy="396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Contrastive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8242"/>
            <a:ext cx="9143999" cy="3484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Contrastive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Cost function: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00" y="1727846"/>
            <a:ext cx="4469050" cy="8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338" y="3147125"/>
            <a:ext cx="4527568" cy="8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2465175" y="2644538"/>
            <a:ext cx="5079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+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2900" y="798075"/>
            <a:ext cx="3984300" cy="36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Contrastive learning</a:t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9" y="1383100"/>
            <a:ext cx="4633625" cy="29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3477" y="1122438"/>
            <a:ext cx="2613775" cy="347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2400">
                <a:solidFill>
                  <a:srgbClr val="111111"/>
                </a:solidFill>
                <a:highlight>
                  <a:srgbClr val="FDFDFD"/>
                </a:highlight>
                <a:latin typeface="Lora"/>
                <a:ea typeface="Lora"/>
                <a:cs typeface="Lora"/>
                <a:sym typeface="Lora"/>
              </a:rPr>
              <a:t>Flamingo: a Visual Language Model for Few-Shot Learning</a:t>
            </a:r>
            <a:endParaRPr/>
          </a:p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162100" y="1260550"/>
            <a:ext cx="308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Unlike CLIP, Flamingo can generate text responses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Flamingo is a language model that added techniques to generate text tokens conditioned on both visual and text inputs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903" y="1017725"/>
            <a:ext cx="5432370" cy="414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2400">
                <a:solidFill>
                  <a:srgbClr val="111111"/>
                </a:solidFill>
                <a:highlight>
                  <a:srgbClr val="FDFDFD"/>
                </a:highlight>
                <a:latin typeface="Lora"/>
                <a:ea typeface="Lora"/>
                <a:cs typeface="Lora"/>
                <a:sym typeface="Lora"/>
              </a:rPr>
              <a:t>High-Level Architecture of </a:t>
            </a:r>
            <a:r>
              <a:rPr lang="en" sz="2400">
                <a:solidFill>
                  <a:srgbClr val="111111"/>
                </a:solidFill>
                <a:highlight>
                  <a:srgbClr val="FDFDFD"/>
                </a:highlight>
                <a:latin typeface="Lora"/>
                <a:ea typeface="Lora"/>
                <a:cs typeface="Lora"/>
                <a:sym typeface="Lora"/>
              </a:rPr>
              <a:t>Flamingo</a:t>
            </a:r>
            <a:endParaRPr/>
          </a:p>
        </p:txBody>
      </p:sp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170" y="1060950"/>
            <a:ext cx="7549669" cy="394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2400">
                <a:solidFill>
                  <a:srgbClr val="111111"/>
                </a:solidFill>
                <a:highlight>
                  <a:srgbClr val="FDFDFD"/>
                </a:highlight>
                <a:latin typeface="Lora"/>
                <a:ea typeface="Lora"/>
                <a:cs typeface="Lora"/>
                <a:sym typeface="Lora"/>
              </a:rPr>
              <a:t>High-Level Architecture of Flamingo</a:t>
            </a:r>
            <a:endParaRPr/>
          </a:p>
        </p:txBody>
      </p:sp>
      <p:sp>
        <p:nvSpPr>
          <p:cNvPr id="190" name="Google Shape;19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350" y="1017725"/>
            <a:ext cx="7261301" cy="412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219200" y="1255175"/>
            <a:ext cx="6705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Part I: </a:t>
            </a:r>
            <a:r>
              <a:rPr lang="en" sz="2600">
                <a:solidFill>
                  <a:schemeClr val="dk1"/>
                </a:solidFill>
              </a:rPr>
              <a:t>Motivation</a:t>
            </a:r>
            <a:r>
              <a:rPr lang="en" sz="2600">
                <a:solidFill>
                  <a:schemeClr val="dk1"/>
                </a:solidFill>
              </a:rPr>
              <a:t> and Overview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2264700" y="3073825"/>
            <a:ext cx="461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Hannah Zhou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2400">
                <a:solidFill>
                  <a:srgbClr val="111111"/>
                </a:solidFill>
                <a:highlight>
                  <a:srgbClr val="FDFDFD"/>
                </a:highlight>
                <a:latin typeface="Lora"/>
                <a:ea typeface="Lora"/>
                <a:cs typeface="Lora"/>
                <a:sym typeface="Lora"/>
              </a:rPr>
              <a:t>High-Level Architecture of Flamingo</a:t>
            </a:r>
            <a:endParaRPr/>
          </a:p>
        </p:txBody>
      </p:sp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6"/>
            <a:ext cx="9144000" cy="365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2400">
                <a:solidFill>
                  <a:srgbClr val="111111"/>
                </a:solidFill>
                <a:highlight>
                  <a:srgbClr val="FDFDFD"/>
                </a:highlight>
                <a:latin typeface="Lora"/>
                <a:ea typeface="Lora"/>
                <a:cs typeface="Lora"/>
                <a:sym typeface="Lora"/>
              </a:rPr>
              <a:t>Dataset</a:t>
            </a:r>
            <a:endParaRPr/>
          </a:p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263" y="1017725"/>
            <a:ext cx="5639469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111111"/>
                </a:solidFill>
                <a:highlight>
                  <a:srgbClr val="FDFDFD"/>
                </a:highlight>
                <a:latin typeface="Lora"/>
                <a:ea typeface="Lora"/>
                <a:cs typeface="Lora"/>
                <a:sym typeface="Lora"/>
              </a:rPr>
              <a:t>More data modalities</a:t>
            </a:r>
            <a:endParaRPr sz="2400">
              <a:solidFill>
                <a:srgbClr val="111111"/>
              </a:solidFill>
              <a:highlight>
                <a:srgbClr val="FDFDFD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75" y="1176325"/>
            <a:ext cx="7696050" cy="33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2400">
                <a:solidFill>
                  <a:srgbClr val="111111"/>
                </a:solidFill>
                <a:highlight>
                  <a:srgbClr val="FDFDFD"/>
                </a:highlight>
                <a:latin typeface="Lora"/>
                <a:ea typeface="Lora"/>
                <a:cs typeface="Lora"/>
                <a:sym typeface="Lora"/>
              </a:rPr>
              <a:t>Adapters for more efficient multimodal training</a:t>
            </a:r>
            <a:endParaRPr/>
          </a:p>
        </p:txBody>
      </p:sp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102225" y="1164100"/>
            <a:ext cx="336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 reusing of existing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Reducing the number of trainable parameters</a:t>
            </a:r>
            <a:endParaRPr/>
          </a:p>
        </p:txBody>
      </p:sp>
      <p:pic>
        <p:nvPicPr>
          <p:cNvPr id="219" name="Google Shape;2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063" y="1017725"/>
            <a:ext cx="5157225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/>
        </p:nvSpPr>
        <p:spPr>
          <a:xfrm>
            <a:off x="1219200" y="1255175"/>
            <a:ext cx="6705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Part III: Advancements, Technique, and Future Challenges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225" name="Google Shape;225;p36"/>
          <p:cNvSpPr txBox="1"/>
          <p:nvPr/>
        </p:nvSpPr>
        <p:spPr>
          <a:xfrm>
            <a:off x="2264700" y="3073825"/>
            <a:ext cx="461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Ren Zhou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75" y="788350"/>
            <a:ext cx="7399726" cy="384157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7"/>
          <p:cNvSpPr txBox="1"/>
          <p:nvPr/>
        </p:nvSpPr>
        <p:spPr>
          <a:xfrm>
            <a:off x="448650" y="160250"/>
            <a:ext cx="398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Timeline of MLLMs</a:t>
            </a:r>
            <a:endParaRPr/>
          </a:p>
        </p:txBody>
      </p:sp>
      <p:sp>
        <p:nvSpPr>
          <p:cNvPr id="232" name="Google Shape;232;p37"/>
          <p:cNvSpPr txBox="1"/>
          <p:nvPr/>
        </p:nvSpPr>
        <p:spPr>
          <a:xfrm>
            <a:off x="496275" y="4642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https://arxiv.org/abs/2306.13549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/>
        </p:nvSpPr>
        <p:spPr>
          <a:xfrm>
            <a:off x="448650" y="160250"/>
            <a:ext cx="398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Trends in MLLMs</a:t>
            </a:r>
            <a:endParaRPr/>
          </a:p>
        </p:txBody>
      </p:sp>
      <p:graphicFrame>
        <p:nvGraphicFramePr>
          <p:cNvPr id="238" name="Google Shape;238;p38"/>
          <p:cNvGraphicFramePr/>
          <p:nvPr/>
        </p:nvGraphicFramePr>
        <p:xfrm>
          <a:off x="1192425" y="103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{B399750B-9EA5-49AD-9E7C-2734749C97DF}</a:tableStyleId>
              </a:tblPr>
              <a:tblGrid>
                <a:gridCol w="2541200"/>
                <a:gridCol w="2541200"/>
                <a:gridCol w="2541200"/>
              </a:tblGrid>
              <a:tr h="605925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r>
                        <a:rPr lang="en"/>
                        <a:t>ultimodal content comprehension and text generation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r>
                        <a:rPr lang="en"/>
                        <a:t>mage-text understanding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BLIP-2, LLaVA,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MiniGPT-4, OpenFlamingo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59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r>
                        <a:rPr lang="en"/>
                        <a:t>ideo-text understanding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VideoChat, Video-ChatGPT,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LLaMA-VID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3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lang="en"/>
                        <a:t>udio-text understanding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QwenAudio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59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Specific modality outputs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r>
                        <a:rPr lang="en"/>
                        <a:t>mage-text output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GILL, Kosmos-</a:t>
                      </a:r>
                      <a:r>
                        <a:rPr lang="en"/>
                        <a:t>2</a:t>
                      </a:r>
                      <a:r>
                        <a:rPr lang="en"/>
                        <a:t>, Emu, MiniGPT-5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3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r>
                        <a:rPr lang="en"/>
                        <a:t>peech/audio-text output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SpeechGPT, AudioPaLM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8180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Any-to-any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multimodal </a:t>
                      </a:r>
                      <a:r>
                        <a:rPr lang="en"/>
                        <a:t>comprehension and generation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lang="en"/>
                        <a:t>malgamate with external tools 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VisualChatGPT, HuggingGPT, AudioGPT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59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End-to-end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NExT-GPT, CoDi-2, ModaVerse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239" name="Google Shape;239;p38"/>
          <p:cNvCxnSpPr/>
          <p:nvPr/>
        </p:nvCxnSpPr>
        <p:spPr>
          <a:xfrm flipH="1">
            <a:off x="762975" y="1203300"/>
            <a:ext cx="32100" cy="3673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/>
        </p:nvSpPr>
        <p:spPr>
          <a:xfrm>
            <a:off x="316650" y="248400"/>
            <a:ext cx="82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Typical Structure and Components of MLLMs</a:t>
            </a:r>
            <a:endParaRPr/>
          </a:p>
        </p:txBody>
      </p:sp>
      <p:pic>
        <p:nvPicPr>
          <p:cNvPr id="245" name="Google Shape;2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25" y="1632700"/>
            <a:ext cx="8839204" cy="302552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9"/>
          <p:cNvSpPr txBox="1"/>
          <p:nvPr>
            <p:ph idx="4294967295" type="body"/>
          </p:nvPr>
        </p:nvSpPr>
        <p:spPr>
          <a:xfrm>
            <a:off x="607650" y="864000"/>
            <a:ext cx="69429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/>
              <a:t>Main Components</a:t>
            </a:r>
            <a:r>
              <a:rPr lang="en" sz="1600"/>
              <a:t>: Modality Encoder, Input Projector, LLM Backbone, Modality Generator, Output Projector</a:t>
            </a:r>
            <a:endParaRPr sz="1600"/>
          </a:p>
        </p:txBody>
      </p:sp>
      <p:sp>
        <p:nvSpPr>
          <p:cNvPr id="247" name="Google Shape;247;p39"/>
          <p:cNvSpPr txBox="1"/>
          <p:nvPr/>
        </p:nvSpPr>
        <p:spPr>
          <a:xfrm>
            <a:off x="192100" y="4658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https://arxiv.org/abs/2401.13601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/>
        </p:nvSpPr>
        <p:spPr>
          <a:xfrm>
            <a:off x="428700" y="288425"/>
            <a:ext cx="82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Audio Modality Alignment</a:t>
            </a:r>
            <a:r>
              <a:rPr lang="en" sz="2800">
                <a:solidFill>
                  <a:schemeClr val="dk1"/>
                </a:solidFill>
              </a:rPr>
              <a:t>: </a:t>
            </a:r>
            <a:r>
              <a:rPr lang="en" sz="2800">
                <a:solidFill>
                  <a:schemeClr val="dk1"/>
                </a:solidFill>
              </a:rPr>
              <a:t>Audio CLIP</a:t>
            </a:r>
            <a:endParaRPr/>
          </a:p>
        </p:txBody>
      </p:sp>
      <p:pic>
        <p:nvPicPr>
          <p:cNvPr id="253" name="Google Shape;2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076" y="1217663"/>
            <a:ext cx="8286599" cy="283621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0"/>
          <p:cNvSpPr txBox="1"/>
          <p:nvPr/>
        </p:nvSpPr>
        <p:spPr>
          <a:xfrm>
            <a:off x="428700" y="4367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https://arxiv.org/abs/2106.13043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/>
        </p:nvSpPr>
        <p:spPr>
          <a:xfrm>
            <a:off x="428700" y="288425"/>
            <a:ext cx="82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Unified Modalities Alignment</a:t>
            </a:r>
            <a:r>
              <a:rPr lang="en" sz="2800">
                <a:solidFill>
                  <a:schemeClr val="dk1"/>
                </a:solidFill>
              </a:rPr>
              <a:t>: Image Blind</a:t>
            </a:r>
            <a:endParaRPr/>
          </a:p>
        </p:txBody>
      </p:sp>
      <p:pic>
        <p:nvPicPr>
          <p:cNvPr id="260" name="Google Shape;2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50" y="840225"/>
            <a:ext cx="8194601" cy="2738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41"/>
          <p:cNvGrpSpPr/>
          <p:nvPr/>
        </p:nvGrpSpPr>
        <p:grpSpPr>
          <a:xfrm>
            <a:off x="776900" y="3630850"/>
            <a:ext cx="1669274" cy="946875"/>
            <a:chOff x="1554050" y="3787025"/>
            <a:chExt cx="1669274" cy="946875"/>
          </a:xfrm>
        </p:grpSpPr>
        <p:pic>
          <p:nvPicPr>
            <p:cNvPr id="262" name="Google Shape;262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54050" y="3787025"/>
              <a:ext cx="1557149" cy="456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02083" y="4243500"/>
              <a:ext cx="1621241" cy="490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4" name="Google Shape;26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6319" y="3546216"/>
            <a:ext cx="6567681" cy="111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1"/>
          <p:cNvSpPr txBox="1"/>
          <p:nvPr/>
        </p:nvSpPr>
        <p:spPr>
          <a:xfrm>
            <a:off x="527763" y="4629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https://arxiv.org/abs/2305.05665</a:t>
            </a:r>
            <a:endParaRPr/>
          </a:p>
        </p:txBody>
      </p:sp>
      <p:sp>
        <p:nvSpPr>
          <p:cNvPr id="266" name="Google Shape;266;p41"/>
          <p:cNvSpPr txBox="1"/>
          <p:nvPr/>
        </p:nvSpPr>
        <p:spPr>
          <a:xfrm>
            <a:off x="3191588" y="4629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Demo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208425" y="14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to Multimodality: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149025" y="822650"/>
            <a:ext cx="8639400" cy="39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Limitations of Single Modality: </a:t>
            </a:r>
            <a:b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Traditional machine learning models focus on a </a:t>
            </a: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single data modality</a:t>
            </a:r>
            <a:b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E.g:  text, image, audio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limits its ability to fully understand and interact with the complex, multimodal nature of real-world environments</a:t>
            </a:r>
            <a:b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E.g: healthcare, robotics, e-commerce, retail, gaming</a:t>
            </a:r>
            <a:b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Human Intelligence as a Benchmark:</a:t>
            </a:r>
            <a:b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Nature intelligence integrates multiple modalities. We read, speak, observe, and listen simultaneously, using all these inputs to make informed decisions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1500">
                <a:latin typeface="Roboto"/>
                <a:ea typeface="Roboto"/>
                <a:cs typeface="Roboto"/>
                <a:sym typeface="Roboto"/>
              </a:rPr>
            </a:b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550" y="1136925"/>
            <a:ext cx="8330749" cy="2788307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 txBox="1"/>
          <p:nvPr/>
        </p:nvSpPr>
        <p:spPr>
          <a:xfrm>
            <a:off x="428700" y="288425"/>
            <a:ext cx="82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Image Modal Generator</a:t>
            </a:r>
            <a:r>
              <a:rPr lang="en" sz="2800">
                <a:solidFill>
                  <a:schemeClr val="dk1"/>
                </a:solidFill>
              </a:rPr>
              <a:t>: GILL</a:t>
            </a:r>
            <a:endParaRPr/>
          </a:p>
        </p:txBody>
      </p:sp>
      <p:sp>
        <p:nvSpPr>
          <p:cNvPr id="273" name="Google Shape;273;p42"/>
          <p:cNvSpPr txBox="1"/>
          <p:nvPr/>
        </p:nvSpPr>
        <p:spPr>
          <a:xfrm>
            <a:off x="336175" y="4434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https://arxiv.org/abs/2305.17216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/>
        </p:nvSpPr>
        <p:spPr>
          <a:xfrm>
            <a:off x="428700" y="288425"/>
            <a:ext cx="82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Pre-training &amp; Instruction Tuning</a:t>
            </a:r>
            <a:endParaRPr/>
          </a:p>
        </p:txBody>
      </p:sp>
      <p:sp>
        <p:nvSpPr>
          <p:cNvPr id="279" name="Google Shape;279;p43"/>
          <p:cNvSpPr txBox="1"/>
          <p:nvPr>
            <p:ph idx="4294967295" type="body"/>
          </p:nvPr>
        </p:nvSpPr>
        <p:spPr>
          <a:xfrm>
            <a:off x="510450" y="1284175"/>
            <a:ext cx="3363300" cy="29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Pre-training</a:t>
            </a:r>
            <a:endParaRPr b="1" sz="19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</a:t>
            </a:r>
            <a:r>
              <a:rPr lang="en"/>
              <a:t>lign different modalities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 multimodal world knowledge.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 training data: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Input: &lt;image&gt;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Response: &lt;text&gt;</a:t>
            </a:r>
            <a:endParaRPr/>
          </a:p>
        </p:txBody>
      </p:sp>
      <p:sp>
        <p:nvSpPr>
          <p:cNvPr id="280" name="Google Shape;280;p43"/>
          <p:cNvSpPr txBox="1"/>
          <p:nvPr>
            <p:ph idx="4294967295" type="body"/>
          </p:nvPr>
        </p:nvSpPr>
        <p:spPr>
          <a:xfrm>
            <a:off x="4729000" y="1284175"/>
            <a:ext cx="3814200" cy="29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Instruction Tuning</a:t>
            </a:r>
            <a:endParaRPr b="1" sz="19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Boost zero-shot 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Better understand instructions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 training data: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Instruction: &lt;</a:t>
            </a:r>
            <a:r>
              <a:rPr lang="en"/>
              <a:t>instruction</a:t>
            </a:r>
            <a:r>
              <a:rPr lang="en"/>
              <a:t>&gt;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Input: &lt;image&gt; &lt;text&gt;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Response: &lt;text&gt;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/>
          <p:nvPr/>
        </p:nvSpPr>
        <p:spPr>
          <a:xfrm>
            <a:off x="428700" y="288425"/>
            <a:ext cx="82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MultiModal Fine-Tuning: Vision Instruction Tuning</a:t>
            </a:r>
            <a:endParaRPr/>
          </a:p>
        </p:txBody>
      </p:sp>
      <p:pic>
        <p:nvPicPr>
          <p:cNvPr id="286" name="Google Shape;2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75" y="1385600"/>
            <a:ext cx="8570674" cy="291175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4"/>
          <p:cNvSpPr txBox="1"/>
          <p:nvPr/>
        </p:nvSpPr>
        <p:spPr>
          <a:xfrm>
            <a:off x="356675" y="4442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https://arxiv.org/abs/2304.08485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/>
        </p:nvSpPr>
        <p:spPr>
          <a:xfrm>
            <a:off x="428700" y="288425"/>
            <a:ext cx="82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Multimodal In-Context Learning: MM-ICL</a:t>
            </a:r>
            <a:endParaRPr/>
          </a:p>
        </p:txBody>
      </p:sp>
      <p:pic>
        <p:nvPicPr>
          <p:cNvPr id="293" name="Google Shape;29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52475"/>
            <a:ext cx="8839202" cy="2504517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5"/>
          <p:cNvSpPr txBox="1"/>
          <p:nvPr/>
        </p:nvSpPr>
        <p:spPr>
          <a:xfrm>
            <a:off x="496275" y="4106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https://arxiv.org/abs/2309.07915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/>
          <p:nvPr/>
        </p:nvSpPr>
        <p:spPr>
          <a:xfrm>
            <a:off x="428700" y="288425"/>
            <a:ext cx="82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Multimodal Chain of Thought: MM-COT</a:t>
            </a:r>
            <a:endParaRPr/>
          </a:p>
        </p:txBody>
      </p:sp>
      <p:pic>
        <p:nvPicPr>
          <p:cNvPr id="300" name="Google Shape;3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00" y="1640750"/>
            <a:ext cx="8410501" cy="26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6"/>
          <p:cNvSpPr txBox="1"/>
          <p:nvPr>
            <p:ph idx="4294967295" type="body"/>
          </p:nvPr>
        </p:nvSpPr>
        <p:spPr>
          <a:xfrm>
            <a:off x="623675" y="944025"/>
            <a:ext cx="69429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/>
              <a:t>Chain of Thought: </a:t>
            </a:r>
            <a:r>
              <a:rPr lang="en" sz="1600"/>
              <a:t>Introduce a series of intermediate reasoning steps</a:t>
            </a:r>
            <a:endParaRPr sz="1600"/>
          </a:p>
        </p:txBody>
      </p:sp>
      <p:sp>
        <p:nvSpPr>
          <p:cNvPr id="302" name="Google Shape;302;p46"/>
          <p:cNvSpPr txBox="1"/>
          <p:nvPr/>
        </p:nvSpPr>
        <p:spPr>
          <a:xfrm>
            <a:off x="428700" y="4426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https://arxiv.org/abs/2302.00923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/>
          <p:nvPr/>
        </p:nvSpPr>
        <p:spPr>
          <a:xfrm>
            <a:off x="428700" y="320450"/>
            <a:ext cx="82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Future Challenges &amp; Directions:</a:t>
            </a:r>
            <a:endParaRPr/>
          </a:p>
        </p:txBody>
      </p:sp>
      <p:graphicFrame>
        <p:nvGraphicFramePr>
          <p:cNvPr id="308" name="Google Shape;308;p47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{B399750B-9EA5-49AD-9E7C-2734749C97DF}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Hallucination Mitigation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LLaVA-RLHF, HallE-Switch, Woodpecker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Long Context MultiModal Information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LongVLM, Mobility VLA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Mobile/Lightweight Deployment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MobileVLM, TinyGPT-V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Embodied Intelligence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PaLM-E, EmbodiedGPT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……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/>
        </p:nvSpPr>
        <p:spPr>
          <a:xfrm>
            <a:off x="428700" y="320450"/>
            <a:ext cx="82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Reference</a:t>
            </a:r>
            <a:endParaRPr/>
          </a:p>
        </p:txBody>
      </p:sp>
      <p:sp>
        <p:nvSpPr>
          <p:cNvPr id="314" name="Google Shape;314;p48"/>
          <p:cNvSpPr txBox="1"/>
          <p:nvPr>
            <p:ph idx="4294967295" type="body"/>
          </p:nvPr>
        </p:nvSpPr>
        <p:spPr>
          <a:xfrm>
            <a:off x="462425" y="936050"/>
            <a:ext cx="7592400" cy="39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Yao, Zhewei, et al. "DeepSpeed-VisualChat: Multi-Round Multi-Image Interleave Chat via Multi-Modal Causal Attention."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arXiv preprint arXiv:2309.14327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(2023).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Huyen, Chip. “Multimodality and Large Multimodal Models (LMMs).” Chip Huyen, 10 Oct. 2023, </a:t>
            </a:r>
            <a:r>
              <a:rPr lang="en" sz="10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huyenchip.com/2023/10/10/multimodal.html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Alayrac, Jean-Baptiste, et al. "Flamingo: a visual language model for few-shot learning."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Advances in neural information processing systems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35 (2022): 23716-23736.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Yin, Shukang, et al. "A survey on multimodal large language models."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arXiv preprint arXiv:2306.13549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(2023).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Zhang, Duzhen, et al. "Mm-llms: Recent advances in multimodal large language models."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arXiv preprint arXiv:2401.13601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(2024).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Liu, Haotian, et al. "Visual instruction tuning."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Advances in neural information processing systems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36 (2024).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Guzhov, Andrey, et al. "Audioclip: Extending clip to image, text and audio."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ICASSP 2022-2022 IEEE International Conference on Acoustics, Speech and Signal Processing (ICASSP)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. IEEE, 2022.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Girdhar, Rohit, et al. "Imagebind: One embedding space to bind them all."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Proceedings of the IEEE/CVF Conference on Computer Vision and Pattern Recognition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. 2023.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Koh, Jing Yu, Daniel Fried, and Russ R. Salakhutdinov. "Generating images with multimodal language models."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Advances in Neural Information Processing Systems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36 (2024).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Zhao, Haozhe, et al. "Mmicl: Empowering vision-language model with multi-modal in-context learning."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arXiv preprint arXiv:2309.07915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(2023).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Zhang, Zhuosheng, et al. "Multimodal chain-of-thought reasoning in language models."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arXiv preprint arXiv:2302.00923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(2023).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/>
          <p:nvPr>
            <p:ph idx="4294967295" type="ctrTitle"/>
          </p:nvPr>
        </p:nvSpPr>
        <p:spPr>
          <a:xfrm>
            <a:off x="2157150" y="1496650"/>
            <a:ext cx="4829700" cy="7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Many Thanks!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208425" y="192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to Multimodality: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149025" y="822650"/>
            <a:ext cx="8639400" cy="39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Potential Improved Performance:</a:t>
            </a:r>
            <a:b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model that can learn from both text and images should perform better than one that learns from only text or only images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ncorporating </a:t>
            </a:r>
            <a:r>
              <a:rPr b="1" lang="en" sz="17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from other modalities → performance boost</a:t>
            </a:r>
            <a:b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Flexible Interaction Interface:</a:t>
            </a:r>
            <a:b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Imagine being able to ask a question by typing, talking, or just pointing your camera at something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Allowing richer and more intuitive interaction for users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1500">
                <a:latin typeface="Roboto"/>
                <a:ea typeface="Roboto"/>
                <a:cs typeface="Roboto"/>
                <a:sym typeface="Roboto"/>
              </a:rPr>
            </a:b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129875" y="121500"/>
            <a:ext cx="88755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Multimodal Systems Effectively Process and Integrate Multiple Data Modalities, Such as Text, Images, and Audio, to Enhance Understanding and Information Generation Capabilities</a:t>
            </a:r>
            <a:endParaRPr b="1" sz="1600">
              <a:highlight>
                <a:srgbClr val="EDF2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4572000" y="2344075"/>
            <a:ext cx="3927600" cy="17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Workflow of a multimodal, multi-task AI model It processes inputs like surgical images and text data.</a:t>
            </a:r>
            <a:b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Using this to generate predictive outputs, such as answering questions.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66" y="985720"/>
            <a:ext cx="3839327" cy="390222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/>
          <p:nvPr/>
        </p:nvSpPr>
        <p:spPr>
          <a:xfrm>
            <a:off x="832842" y="1057276"/>
            <a:ext cx="2105400" cy="889800"/>
          </a:xfrm>
          <a:prstGeom prst="roundRect">
            <a:avLst>
              <a:gd fmla="val 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/>
          <p:nvPr/>
        </p:nvSpPr>
        <p:spPr>
          <a:xfrm>
            <a:off x="400475" y="2344072"/>
            <a:ext cx="854700" cy="715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/>
          <p:nvPr/>
        </p:nvSpPr>
        <p:spPr>
          <a:xfrm flipH="1" rot="10800000">
            <a:off x="1137146" y="3584050"/>
            <a:ext cx="1514400" cy="1427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4572000" y="2344075"/>
            <a:ext cx="4118400" cy="16236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4951200" y="320925"/>
            <a:ext cx="41277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Three Types of Multimodal: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4951200" y="1260975"/>
            <a:ext cx="4127700" cy="3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Input and output are of different modalities </a:t>
            </a:r>
            <a:br>
              <a:rPr lang="en" sz="15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	E.g. text-to-image, image-to-text</a:t>
            </a:r>
            <a:endParaRPr sz="15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Inputs are multimodal </a:t>
            </a:r>
            <a:br>
              <a:rPr lang="en" sz="15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	E.g. a system processes both text and images</a:t>
            </a:r>
            <a:endParaRPr sz="15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Outputs are multimodal </a:t>
            </a:r>
            <a:br>
              <a:rPr lang="en" sz="15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	E.g: a system generates both text and images</a:t>
            </a:r>
            <a:endParaRPr sz="15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246300" y="1174375"/>
            <a:ext cx="4025700" cy="3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{text, image, audio, tabular data… }</a:t>
            </a:r>
            <a:br>
              <a:rPr lang="en" sz="15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One data mode can be represented or approximated in another data mode</a:t>
            </a:r>
            <a:endParaRPr sz="15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An image can be represented as a vector, which, in turn, can be flattened and represented as a sequence of text tokens</a:t>
            </a:r>
            <a:endParaRPr sz="1500">
              <a:solidFill>
                <a:srgbClr val="11111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A text can be represented as an image if you simply take a picture of it ….</a:t>
            </a:r>
            <a:endParaRPr sz="1500">
              <a:solidFill>
                <a:srgbClr val="11111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focus on「</a:t>
            </a: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images and text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」to generalize insights to others</a:t>
            </a:r>
            <a:br>
              <a:rPr lang="en" sz="15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8"/>
          <p:cNvSpPr txBox="1"/>
          <p:nvPr>
            <p:ph type="title"/>
          </p:nvPr>
        </p:nvSpPr>
        <p:spPr>
          <a:xfrm>
            <a:off x="818000" y="376725"/>
            <a:ext cx="27672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Modalities</a:t>
            </a:r>
            <a:r>
              <a:rPr lang="en" sz="25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3" name="Google Shape;93;p18"/>
          <p:cNvCxnSpPr/>
          <p:nvPr/>
        </p:nvCxnSpPr>
        <p:spPr>
          <a:xfrm>
            <a:off x="3799275" y="625425"/>
            <a:ext cx="963300" cy="2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664225" y="210975"/>
            <a:ext cx="18849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Multimodal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9"/>
          <p:cNvSpPr txBox="1"/>
          <p:nvPr>
            <p:ph type="title"/>
          </p:nvPr>
        </p:nvSpPr>
        <p:spPr>
          <a:xfrm>
            <a:off x="664225" y="2048625"/>
            <a:ext cx="61161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Large Multimodal Models (LMMs)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67700" y="2832350"/>
            <a:ext cx="7992900" cy="17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Incorporating additional modalities to LLMs (Large Language Models) creates LMMs</a:t>
            </a:r>
            <a:endParaRPr sz="1500">
              <a:solidFill>
                <a:srgbClr val="11111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Not all multimodal systems are LMMs</a:t>
            </a:r>
            <a:endParaRPr sz="1500">
              <a:solidFill>
                <a:srgbClr val="11111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text-to-image models like Stable Diffusion, and Dall-E are multimodal but don’t have a language model component</a:t>
            </a:r>
            <a:endParaRPr sz="15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" name="Google Shape;101;p19"/>
          <p:cNvCxnSpPr/>
          <p:nvPr/>
        </p:nvCxnSpPr>
        <p:spPr>
          <a:xfrm>
            <a:off x="1520125" y="889000"/>
            <a:ext cx="11400" cy="940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17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7078"/>
              <a:buFont typeface="Arial"/>
              <a:buNone/>
            </a:pPr>
            <a:r>
              <a:rPr lang="en" sz="2966">
                <a:solidFill>
                  <a:srgbClr val="111111"/>
                </a:solidFill>
                <a:highlight>
                  <a:srgbClr val="FDFDFD"/>
                </a:highlight>
              </a:rPr>
              <a:t>Multimodal tasks: Generation</a:t>
            </a:r>
            <a:endParaRPr sz="2966">
              <a:solidFill>
                <a:srgbClr val="111111"/>
              </a:solidFill>
              <a:highlight>
                <a:srgbClr val="FDFDFD"/>
              </a:highlight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089900"/>
            <a:ext cx="8520600" cy="3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Image generation (text-to-image synthesis)</a:t>
            </a:r>
            <a:endParaRPr b="1" sz="1500">
              <a:solidFill>
                <a:srgbClr val="11111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110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Dall-E, Stable Diffusion,  </a:t>
            </a:r>
            <a:r>
              <a:rPr lang="en" sz="15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Midjourney</a:t>
            </a:r>
            <a:endParaRPr sz="1500">
              <a:solidFill>
                <a:srgbClr val="11111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Text generation</a:t>
            </a:r>
            <a:endParaRPr b="1" sz="1500">
              <a:solidFill>
                <a:srgbClr val="11111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110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visual question answering</a:t>
            </a:r>
            <a:r>
              <a:rPr lang="en" sz="15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500">
              <a:solidFill>
                <a:srgbClr val="11111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Instead of relying only on text for the context, you can</a:t>
            </a:r>
            <a:r>
              <a:rPr lang="en" sz="15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 point your camera to anything and ask questions like: “My car won’t start. What’s wrong with it?” or “What is this meme about?”</a:t>
            </a:r>
            <a:endParaRPr sz="1500">
              <a:solidFill>
                <a:srgbClr val="11111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image captioning</a:t>
            </a:r>
            <a:endParaRPr sz="1500">
              <a:solidFill>
                <a:srgbClr val="11111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used as part of a text-based image retrieval system</a:t>
            </a:r>
            <a:endParaRPr sz="1500">
              <a:solidFill>
                <a:srgbClr val="11111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Using AI generated captions and metadata for large image-database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218350" y="10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2500">
                <a:solidFill>
                  <a:srgbClr val="111111"/>
                </a:solidFill>
                <a:highlight>
                  <a:srgbClr val="FDFDFD"/>
                </a:highlight>
              </a:rPr>
              <a:t>Multimodal tasks: Vision-Language Understanding (VLU)</a:t>
            </a:r>
            <a:endParaRPr sz="2500"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218350" y="793675"/>
            <a:ext cx="8425800" cy="42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VLU refers to all tasks that don’t require generation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generate outputs from a 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predetermined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list of classes, suitable for tasks with fixed outcomes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E.g: OCR systems predict known characters (digits or letters)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Can enhance broader context understanding for applications like interacting with textbooks or contracts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related task: Image-to-text retrieval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matches images with 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predefined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texts, useful for product image searches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Text-based Image Retrieval (Image Search):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important for search engines and enterprises to search internal images and documents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two Approaches: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refer to captioning in text 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generation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then match text queries with these captions/metadata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more popular: Train a joint embedding space for images and text, using embeddings to find the closest matches to text queries</a:t>
            </a:r>
            <a:endParaRPr sz="13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